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77" r:id="rId4"/>
    <p:sldId id="279" r:id="rId5"/>
    <p:sldId id="261" r:id="rId6"/>
    <p:sldId id="258" r:id="rId7"/>
    <p:sldId id="262" r:id="rId8"/>
    <p:sldId id="263" r:id="rId9"/>
    <p:sldId id="280" r:id="rId10"/>
    <p:sldId id="264" r:id="rId11"/>
    <p:sldId id="265" r:id="rId12"/>
    <p:sldId id="281" r:id="rId13"/>
    <p:sldId id="266" r:id="rId14"/>
    <p:sldId id="269" r:id="rId15"/>
    <p:sldId id="283" r:id="rId16"/>
    <p:sldId id="282" r:id="rId17"/>
    <p:sldId id="271" r:id="rId18"/>
    <p:sldId id="272" r:id="rId19"/>
    <p:sldId id="273" r:id="rId20"/>
    <p:sldId id="275" r:id="rId21"/>
    <p:sldId id="274" r:id="rId22"/>
    <p:sldId id="286" r:id="rId23"/>
    <p:sldId id="287" r:id="rId24"/>
    <p:sldId id="284" r:id="rId25"/>
    <p:sldId id="285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16A1B6-4CB8-4C74-B219-04003A15331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182560-EC03-4E49-A3A0-95EF4B6F2B5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57200" y="2071678"/>
            <a:ext cx="8458200" cy="1470025"/>
          </a:xfrm>
        </p:spPr>
        <p:txBody>
          <a:bodyPr>
            <a:normAutofit/>
          </a:bodyPr>
          <a:lstStyle/>
          <a:p>
            <a:r>
              <a:rPr lang="it-IT" b="1" dirty="0" smtClean="0"/>
              <a:t>Innovazione sociale e nuove traiettorie di sviluppo locale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 smtClean="0"/>
              <a:t>Antonio Picciotti</a:t>
            </a:r>
          </a:p>
          <a:p>
            <a:r>
              <a:rPr lang="it-IT" b="1" dirty="0" smtClean="0"/>
              <a:t>Università degli Studi di Perugia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Una “provocazione” </a:t>
            </a:r>
            <a:r>
              <a:rPr lang="it-IT" b="1" dirty="0" smtClean="0"/>
              <a:t>di management</a:t>
            </a:r>
            <a:endParaRPr lang="it-IT" b="1" dirty="0"/>
          </a:p>
        </p:txBody>
      </p:sp>
      <p:sp>
        <p:nvSpPr>
          <p:cNvPr id="4" name="Rettangolo arrotondato 3"/>
          <p:cNvSpPr/>
          <p:nvPr/>
        </p:nvSpPr>
        <p:spPr>
          <a:xfrm>
            <a:off x="928662" y="3000372"/>
            <a:ext cx="157163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Impresa </a:t>
            </a:r>
          </a:p>
          <a:p>
            <a:pPr algn="ctr"/>
            <a:r>
              <a:rPr lang="it-IT" sz="2000" b="1" dirty="0" err="1" smtClean="0"/>
              <a:t>for</a:t>
            </a:r>
            <a:r>
              <a:rPr lang="it-IT" sz="2000" b="1" dirty="0" smtClean="0"/>
              <a:t> profit</a:t>
            </a:r>
            <a:endParaRPr lang="it-IT" sz="2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2844" y="1617637"/>
            <a:ext cx="88847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Le </a:t>
            </a:r>
            <a:r>
              <a:rPr lang="it-IT" sz="2800" b="1" dirty="0" smtClean="0"/>
              <a:t>relazioni</a:t>
            </a:r>
            <a:r>
              <a:rPr lang="it-IT" sz="2800" dirty="0" smtClean="0"/>
              <a:t> con l’utente/beneficiario e l’attribuzione dei </a:t>
            </a:r>
            <a:r>
              <a:rPr lang="it-IT" sz="2800" b="1" dirty="0" smtClean="0"/>
              <a:t>benefici</a:t>
            </a:r>
            <a:r>
              <a:rPr lang="it-IT" sz="2800" dirty="0" smtClean="0"/>
              <a:t> economici (di breve periodo): 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ma non è marketing</a:t>
            </a:r>
            <a:r>
              <a:rPr lang="it-IT" sz="2800" dirty="0" smtClean="0"/>
              <a:t>?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970120" y="5914340"/>
            <a:ext cx="1500198" cy="64294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Utente/</a:t>
            </a:r>
          </a:p>
          <a:p>
            <a:pPr algn="ctr"/>
            <a:r>
              <a:rPr lang="it-IT" b="1" dirty="0" smtClean="0"/>
              <a:t>beneficiario</a:t>
            </a:r>
            <a:endParaRPr lang="it-IT" b="1" dirty="0"/>
          </a:p>
        </p:txBody>
      </p:sp>
      <p:cxnSp>
        <p:nvCxnSpPr>
          <p:cNvPr id="8" name="Connettore 2 7"/>
          <p:cNvCxnSpPr>
            <a:stCxn id="4" idx="2"/>
            <a:endCxn id="12" idx="0"/>
          </p:cNvCxnSpPr>
          <p:nvPr/>
        </p:nvCxnSpPr>
        <p:spPr>
          <a:xfrm rot="5400000">
            <a:off x="1379775" y="4192333"/>
            <a:ext cx="669410" cy="1588"/>
          </a:xfrm>
          <a:prstGeom prst="straightConnector1">
            <a:avLst/>
          </a:prstGeom>
          <a:ln w="31750" cmpd="sng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440338" y="4429132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Es. servizio di prenotazione</a:t>
            </a:r>
          </a:p>
          <a:p>
            <a:r>
              <a:rPr lang="it-IT" dirty="0" smtClean="0"/>
              <a:t> on </a:t>
            </a:r>
            <a:r>
              <a:rPr lang="it-IT" dirty="0" err="1" smtClean="0"/>
              <a:t>line</a:t>
            </a:r>
            <a:endParaRPr lang="it-IT" dirty="0" smtClean="0"/>
          </a:p>
        </p:txBody>
      </p:sp>
      <p:sp>
        <p:nvSpPr>
          <p:cNvPr id="12" name="Rettangolo 11"/>
          <p:cNvSpPr/>
          <p:nvPr/>
        </p:nvSpPr>
        <p:spPr>
          <a:xfrm>
            <a:off x="1000100" y="4527038"/>
            <a:ext cx="1428760" cy="71438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Prodotto/</a:t>
            </a:r>
          </a:p>
          <a:p>
            <a:pPr algn="ctr"/>
            <a:r>
              <a:rPr lang="it-IT" b="1" dirty="0" smtClean="0"/>
              <a:t>servizio</a:t>
            </a:r>
            <a:endParaRPr lang="it-IT" b="1" dirty="0"/>
          </a:p>
        </p:txBody>
      </p:sp>
      <p:cxnSp>
        <p:nvCxnSpPr>
          <p:cNvPr id="13" name="Connettore 2 12"/>
          <p:cNvCxnSpPr>
            <a:stCxn id="12" idx="2"/>
            <a:endCxn id="6" idx="0"/>
          </p:cNvCxnSpPr>
          <p:nvPr/>
        </p:nvCxnSpPr>
        <p:spPr>
          <a:xfrm rot="16200000" flipH="1">
            <a:off x="1380888" y="5575009"/>
            <a:ext cx="672922" cy="5739"/>
          </a:xfrm>
          <a:prstGeom prst="straightConnector1">
            <a:avLst/>
          </a:prstGeom>
          <a:ln w="31750" cmpd="sng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4 19"/>
          <p:cNvCxnSpPr>
            <a:stCxn id="6" idx="1"/>
            <a:endCxn id="12" idx="1"/>
          </p:cNvCxnSpPr>
          <p:nvPr/>
        </p:nvCxnSpPr>
        <p:spPr>
          <a:xfrm rot="10800000" flipH="1">
            <a:off x="970120" y="4884229"/>
            <a:ext cx="29980" cy="1351583"/>
          </a:xfrm>
          <a:prstGeom prst="bentConnector3">
            <a:avLst>
              <a:gd name="adj1" fmla="val -762508"/>
            </a:avLst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4 22"/>
          <p:cNvCxnSpPr>
            <a:stCxn id="6" idx="1"/>
            <a:endCxn id="4" idx="1"/>
          </p:cNvCxnSpPr>
          <p:nvPr/>
        </p:nvCxnSpPr>
        <p:spPr>
          <a:xfrm rot="10800000">
            <a:off x="928662" y="3429001"/>
            <a:ext cx="41458" cy="2806811"/>
          </a:xfrm>
          <a:prstGeom prst="bentConnector3">
            <a:avLst>
              <a:gd name="adj1" fmla="val 651401"/>
            </a:avLst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tangolo arrotondato 25"/>
          <p:cNvSpPr/>
          <p:nvPr/>
        </p:nvSpPr>
        <p:spPr>
          <a:xfrm>
            <a:off x="4643439" y="3000372"/>
            <a:ext cx="157163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Impresa </a:t>
            </a:r>
          </a:p>
          <a:p>
            <a:pPr algn="ctr"/>
            <a:r>
              <a:rPr lang="it-IT" sz="2000" b="1" dirty="0" err="1" smtClean="0"/>
              <a:t>for</a:t>
            </a:r>
            <a:r>
              <a:rPr lang="it-IT" sz="2000" b="1" dirty="0" smtClean="0"/>
              <a:t> profit</a:t>
            </a:r>
            <a:endParaRPr lang="it-IT" sz="2000" b="1" dirty="0"/>
          </a:p>
        </p:txBody>
      </p:sp>
      <p:sp>
        <p:nvSpPr>
          <p:cNvPr id="27" name="Rettangolo arrotondato 26"/>
          <p:cNvSpPr/>
          <p:nvPr/>
        </p:nvSpPr>
        <p:spPr>
          <a:xfrm>
            <a:off x="4684897" y="5914340"/>
            <a:ext cx="1500198" cy="64294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Utente/</a:t>
            </a:r>
          </a:p>
          <a:p>
            <a:pPr algn="ctr"/>
            <a:r>
              <a:rPr lang="it-IT" b="1" dirty="0" smtClean="0"/>
              <a:t>beneficiario</a:t>
            </a:r>
            <a:endParaRPr lang="it-IT" b="1" dirty="0"/>
          </a:p>
        </p:txBody>
      </p:sp>
      <p:cxnSp>
        <p:nvCxnSpPr>
          <p:cNvPr id="28" name="Connettore 2 27"/>
          <p:cNvCxnSpPr>
            <a:stCxn id="26" idx="2"/>
            <a:endCxn id="30" idx="0"/>
          </p:cNvCxnSpPr>
          <p:nvPr/>
        </p:nvCxnSpPr>
        <p:spPr>
          <a:xfrm rot="5400000">
            <a:off x="5094552" y="4192333"/>
            <a:ext cx="669410" cy="1588"/>
          </a:xfrm>
          <a:prstGeom prst="straightConnector1">
            <a:avLst/>
          </a:prstGeom>
          <a:ln w="31750" cmpd="sng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6357950" y="4301246"/>
            <a:ext cx="2500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Esempi diversi:</a:t>
            </a:r>
          </a:p>
          <a:p>
            <a:pPr>
              <a:buFontTx/>
              <a:buChar char="-"/>
            </a:pPr>
            <a:r>
              <a:rPr lang="it-IT" dirty="0" smtClean="0"/>
              <a:t>un’autovettura elettrica</a:t>
            </a:r>
          </a:p>
          <a:p>
            <a:pPr>
              <a:buFontTx/>
              <a:buChar char="-"/>
            </a:pPr>
            <a:r>
              <a:rPr lang="it-IT" dirty="0" smtClean="0"/>
              <a:t>un </a:t>
            </a:r>
            <a:r>
              <a:rPr lang="it-IT" dirty="0" smtClean="0"/>
              <a:t>pannello fotovoltaico</a:t>
            </a:r>
          </a:p>
          <a:p>
            <a:pPr>
              <a:buFontTx/>
              <a:buChar char="-"/>
            </a:pPr>
            <a:r>
              <a:rPr lang="it-IT" dirty="0" smtClean="0"/>
              <a:t>un </a:t>
            </a:r>
            <a:r>
              <a:rPr lang="it-IT" dirty="0" smtClean="0"/>
              <a:t>servizio di welfare</a:t>
            </a:r>
          </a:p>
          <a:p>
            <a:pPr>
              <a:buFontTx/>
              <a:buChar char="-"/>
            </a:pPr>
            <a:r>
              <a:rPr lang="it-IT" dirty="0" smtClean="0"/>
              <a:t> …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4714877" y="4527038"/>
            <a:ext cx="1428760" cy="714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Prodotto/</a:t>
            </a:r>
          </a:p>
          <a:p>
            <a:pPr algn="ctr"/>
            <a:r>
              <a:rPr lang="it-IT" b="1" dirty="0" smtClean="0"/>
              <a:t>servizio</a:t>
            </a:r>
            <a:endParaRPr lang="it-IT" b="1" dirty="0"/>
          </a:p>
        </p:txBody>
      </p:sp>
      <p:cxnSp>
        <p:nvCxnSpPr>
          <p:cNvPr id="31" name="Connettore 2 30"/>
          <p:cNvCxnSpPr>
            <a:stCxn id="30" idx="2"/>
            <a:endCxn id="27" idx="0"/>
          </p:cNvCxnSpPr>
          <p:nvPr/>
        </p:nvCxnSpPr>
        <p:spPr>
          <a:xfrm rot="16200000" flipH="1">
            <a:off x="5095665" y="5575009"/>
            <a:ext cx="672922" cy="5739"/>
          </a:xfrm>
          <a:prstGeom prst="straightConnector1">
            <a:avLst/>
          </a:prstGeom>
          <a:ln w="31750" cmpd="sng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4 31"/>
          <p:cNvCxnSpPr>
            <a:stCxn id="27" idx="1"/>
            <a:endCxn id="30" idx="1"/>
          </p:cNvCxnSpPr>
          <p:nvPr/>
        </p:nvCxnSpPr>
        <p:spPr>
          <a:xfrm rot="10800000" flipH="1">
            <a:off x="4684897" y="4884229"/>
            <a:ext cx="29980" cy="1351583"/>
          </a:xfrm>
          <a:prstGeom prst="bentConnector3">
            <a:avLst>
              <a:gd name="adj1" fmla="val -762508"/>
            </a:avLst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4 32"/>
          <p:cNvCxnSpPr>
            <a:stCxn id="27" idx="1"/>
            <a:endCxn id="26" idx="1"/>
          </p:cNvCxnSpPr>
          <p:nvPr/>
        </p:nvCxnSpPr>
        <p:spPr>
          <a:xfrm rot="10800000">
            <a:off x="4643439" y="3429001"/>
            <a:ext cx="41458" cy="2806811"/>
          </a:xfrm>
          <a:prstGeom prst="bentConnector3">
            <a:avLst>
              <a:gd name="adj1" fmla="val 651401"/>
            </a:avLst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44" y="228600"/>
            <a:ext cx="8858280" cy="99060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/>
              <a:t>Un possibile punto di arrivo e di (</a:t>
            </a:r>
            <a:r>
              <a:rPr lang="it-IT" sz="3600" b="1" dirty="0" err="1" smtClean="0"/>
              <a:t>ri</a:t>
            </a:r>
            <a:r>
              <a:rPr lang="it-IT" sz="3600" b="1" dirty="0" smtClean="0"/>
              <a:t>)partenza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42844" y="1643050"/>
            <a:ext cx="5000660" cy="510207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L’attenzione al modello istituzionale d’impresa: il </a:t>
            </a:r>
            <a:r>
              <a:rPr lang="it-IT" dirty="0" smtClean="0"/>
              <a:t>ruolo </a:t>
            </a:r>
            <a:r>
              <a:rPr lang="it-IT" dirty="0" smtClean="0"/>
              <a:t>dell’economia sociale e dell’</a:t>
            </a:r>
            <a:r>
              <a:rPr lang="it-IT" b="1" dirty="0" smtClean="0"/>
              <a:t>impresa sociale</a:t>
            </a:r>
          </a:p>
          <a:p>
            <a:pPr lvl="1"/>
            <a:r>
              <a:rPr lang="it-IT" dirty="0" smtClean="0"/>
              <a:t>produzione di benefici per la </a:t>
            </a:r>
            <a:r>
              <a:rPr lang="it-IT" b="1" dirty="0" smtClean="0"/>
              <a:t>comunità</a:t>
            </a:r>
            <a:r>
              <a:rPr lang="it-IT" dirty="0" smtClean="0"/>
              <a:t> come obiettivo </a:t>
            </a:r>
            <a:r>
              <a:rPr lang="it-IT" dirty="0" smtClean="0"/>
              <a:t>esplicito</a:t>
            </a:r>
          </a:p>
          <a:p>
            <a:pPr lvl="1"/>
            <a:r>
              <a:rPr lang="it-IT" dirty="0" smtClean="0"/>
              <a:t>iniziativa promossa da un gruppo di cittadini</a:t>
            </a:r>
          </a:p>
          <a:p>
            <a:pPr lvl="1"/>
            <a:r>
              <a:rPr lang="it-IT" dirty="0" smtClean="0"/>
              <a:t>governo non basato sulla proprietà del capitale</a:t>
            </a:r>
          </a:p>
          <a:p>
            <a:pPr lvl="1"/>
            <a:r>
              <a:rPr lang="it-IT" b="1" dirty="0" smtClean="0"/>
              <a:t>partecipazione allargata</a:t>
            </a:r>
            <a:r>
              <a:rPr lang="it-IT" dirty="0" smtClean="0"/>
              <a:t> a tutte le persone interessate </a:t>
            </a:r>
            <a:r>
              <a:rPr lang="it-IT" dirty="0" smtClean="0"/>
              <a:t>dall’attività</a:t>
            </a:r>
          </a:p>
          <a:p>
            <a:pPr lvl="1"/>
            <a:r>
              <a:rPr lang="it-IT" dirty="0" smtClean="0"/>
              <a:t>limitata distribuzione degli utili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Rettangolo arrotondato 3"/>
          <p:cNvSpPr/>
          <p:nvPr/>
        </p:nvSpPr>
        <p:spPr>
          <a:xfrm>
            <a:off x="5314796" y="2816038"/>
            <a:ext cx="157163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Impresa </a:t>
            </a:r>
          </a:p>
          <a:p>
            <a:pPr algn="ctr"/>
            <a:r>
              <a:rPr lang="it-IT" sz="2000" b="1" dirty="0" smtClean="0"/>
              <a:t>sociale</a:t>
            </a:r>
            <a:endParaRPr lang="it-IT" sz="2000" b="1" dirty="0"/>
          </a:p>
        </p:txBody>
      </p:sp>
      <p:sp>
        <p:nvSpPr>
          <p:cNvPr id="5" name="Rettangolo arrotondato 4"/>
          <p:cNvSpPr/>
          <p:nvPr/>
        </p:nvSpPr>
        <p:spPr>
          <a:xfrm>
            <a:off x="7100746" y="2816038"/>
            <a:ext cx="1573200" cy="8568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Utente/</a:t>
            </a:r>
          </a:p>
          <a:p>
            <a:pPr algn="ctr"/>
            <a:r>
              <a:rPr lang="it-IT" b="1" dirty="0" smtClean="0"/>
              <a:t>beneficiario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6314928" y="5030616"/>
            <a:ext cx="1428760" cy="714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Prodotto/</a:t>
            </a:r>
          </a:p>
          <a:p>
            <a:pPr algn="ctr"/>
            <a:r>
              <a:rPr lang="it-IT" b="1" dirty="0" smtClean="0"/>
              <a:t>servizio</a:t>
            </a:r>
            <a:endParaRPr lang="it-IT" b="1" dirty="0"/>
          </a:p>
        </p:txBody>
      </p:sp>
      <p:cxnSp>
        <p:nvCxnSpPr>
          <p:cNvPr id="7" name="Connettore 2 6"/>
          <p:cNvCxnSpPr>
            <a:stCxn id="4" idx="2"/>
            <a:endCxn id="6" idx="0"/>
          </p:cNvCxnSpPr>
          <p:nvPr/>
        </p:nvCxnSpPr>
        <p:spPr>
          <a:xfrm rot="16200000" flipH="1">
            <a:off x="5886300" y="3887608"/>
            <a:ext cx="1357322" cy="928694"/>
          </a:xfrm>
          <a:prstGeom prst="straightConnector1">
            <a:avLst/>
          </a:prstGeom>
          <a:ln w="31750" cmpd="sng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stCxn id="5" idx="2"/>
            <a:endCxn id="6" idx="0"/>
          </p:cNvCxnSpPr>
          <p:nvPr/>
        </p:nvCxnSpPr>
        <p:spPr>
          <a:xfrm rot="5400000">
            <a:off x="6779438" y="3922708"/>
            <a:ext cx="1357778" cy="858038"/>
          </a:xfrm>
          <a:prstGeom prst="straightConnector1">
            <a:avLst/>
          </a:prstGeom>
          <a:ln w="31750" cmpd="sng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e 12"/>
          <p:cNvSpPr/>
          <p:nvPr/>
        </p:nvSpPr>
        <p:spPr>
          <a:xfrm>
            <a:off x="5000628" y="2428868"/>
            <a:ext cx="4000496" cy="164307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371600" y="1652582"/>
            <a:ext cx="7620000" cy="990600"/>
          </a:xfrm>
        </p:spPr>
        <p:txBody>
          <a:bodyPr>
            <a:noAutofit/>
          </a:bodyPr>
          <a:lstStyle/>
          <a:p>
            <a:r>
              <a:rPr lang="it-IT" sz="3000" b="1" dirty="0" smtClean="0"/>
              <a:t>2. </a:t>
            </a:r>
            <a:r>
              <a:rPr lang="it-IT" sz="3000" b="1" dirty="0" smtClean="0"/>
              <a:t>Quali </a:t>
            </a:r>
            <a:r>
              <a:rPr lang="it-IT" sz="3000" b="1" dirty="0" smtClean="0"/>
              <a:t>relazioni tra </a:t>
            </a:r>
            <a:r>
              <a:rPr lang="it-IT" sz="3000" b="1" dirty="0" smtClean="0"/>
              <a:t>impresa sociale, innovazione sociale </a:t>
            </a:r>
            <a:r>
              <a:rPr lang="it-IT" sz="3000" b="1" dirty="0" smtClean="0"/>
              <a:t>e sviluppo locale</a:t>
            </a:r>
            <a:endParaRPr lang="it-IT" sz="3000" b="1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2004" y="228600"/>
            <a:ext cx="8153400" cy="990600"/>
          </a:xfrm>
        </p:spPr>
        <p:txBody>
          <a:bodyPr>
            <a:normAutofit/>
          </a:bodyPr>
          <a:lstStyle/>
          <a:p>
            <a:r>
              <a:rPr lang="it-IT" b="1" dirty="0" smtClean="0"/>
              <a:t>Gli approcci consolidati</a:t>
            </a:r>
            <a:endParaRPr lang="it-IT" b="1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/>
          </a:bodyPr>
          <a:lstStyle/>
          <a:p>
            <a:r>
              <a:rPr lang="it-IT" dirty="0" smtClean="0"/>
              <a:t>Tra processi di istituzionalizzazione … </a:t>
            </a:r>
            <a:endParaRPr lang="it-IT" dirty="0" smtClean="0"/>
          </a:p>
          <a:p>
            <a:pPr lvl="1"/>
            <a:r>
              <a:rPr lang="it-IT" dirty="0" smtClean="0"/>
              <a:t>aumento </a:t>
            </a:r>
            <a:r>
              <a:rPr lang="it-IT" dirty="0" smtClean="0"/>
              <a:t>della dipendenza finanziaria dagli enti pubblici </a:t>
            </a:r>
            <a:r>
              <a:rPr lang="it-IT" dirty="0" smtClean="0"/>
              <a:t>e </a:t>
            </a:r>
            <a:r>
              <a:rPr lang="it-IT" dirty="0" smtClean="0"/>
              <a:t>assunzione di una posizione di subalternità rispetto alle esigenze delle amministrazioni </a:t>
            </a:r>
            <a:r>
              <a:rPr lang="it-IT" dirty="0" smtClean="0"/>
              <a:t>pubbliche</a:t>
            </a:r>
          </a:p>
          <a:p>
            <a:endParaRPr lang="it-IT" dirty="0" smtClean="0"/>
          </a:p>
          <a:p>
            <a:r>
              <a:rPr lang="it-IT" dirty="0" smtClean="0"/>
              <a:t>e processi di differenziazione </a:t>
            </a:r>
            <a:r>
              <a:rPr lang="it-IT" sz="2400" dirty="0" smtClean="0"/>
              <a:t>(</a:t>
            </a:r>
            <a:r>
              <a:rPr lang="it-IT" sz="2400" dirty="0" err="1" smtClean="0"/>
              <a:t>Borzaga</a:t>
            </a:r>
            <a:r>
              <a:rPr lang="it-IT" sz="2400" dirty="0" smtClean="0"/>
              <a:t> e Fazzi, 2011).</a:t>
            </a:r>
          </a:p>
          <a:p>
            <a:pPr lvl="1"/>
            <a:r>
              <a:rPr lang="it-IT" dirty="0" smtClean="0"/>
              <a:t>Possibilità di ingresso in </a:t>
            </a:r>
            <a:r>
              <a:rPr lang="it-IT" dirty="0" smtClean="0"/>
              <a:t>nuovi settori</a:t>
            </a:r>
          </a:p>
          <a:p>
            <a:pPr lvl="1"/>
            <a:r>
              <a:rPr lang="it-IT" dirty="0" smtClean="0"/>
              <a:t>Collaborazione </a:t>
            </a:r>
            <a:r>
              <a:rPr lang="it-IT" dirty="0" smtClean="0"/>
              <a:t>con </a:t>
            </a:r>
            <a:r>
              <a:rPr lang="it-IT" dirty="0" smtClean="0"/>
              <a:t>soggetti </a:t>
            </a:r>
            <a:r>
              <a:rPr lang="it-IT" dirty="0" smtClean="0"/>
              <a:t>di natura diversa</a:t>
            </a:r>
          </a:p>
          <a:p>
            <a:pPr lvl="1"/>
            <a:r>
              <a:rPr lang="it-IT" dirty="0" smtClean="0"/>
              <a:t>Re-distribuzione dei risultati ed attivazione di veri e propri percorsi di sviluppo economico locale</a:t>
            </a:r>
            <a:endParaRPr lang="it-IT" dirty="0" smtClean="0"/>
          </a:p>
          <a:p>
            <a:pPr lvl="1"/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28600"/>
            <a:ext cx="8153400" cy="990600"/>
          </a:xfrm>
        </p:spPr>
        <p:txBody>
          <a:bodyPr>
            <a:normAutofit/>
          </a:bodyPr>
          <a:lstStyle/>
          <a:p>
            <a:r>
              <a:rPr lang="it-IT" b="1" dirty="0" smtClean="0"/>
              <a:t>Impresa sociale e sviluppo locale</a:t>
            </a:r>
            <a:endParaRPr lang="it-IT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85720" y="1685948"/>
          <a:ext cx="8715436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4357718"/>
              </a:tblGrid>
              <a:tr h="574334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Da una logica di fornitura di servizi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Ad una</a:t>
                      </a:r>
                      <a:r>
                        <a:rPr lang="it-IT" sz="2400" baseline="0" dirty="0" smtClean="0"/>
                        <a:t> logica di sviluppo locale</a:t>
                      </a:r>
                      <a:endParaRPr lang="it-IT" sz="2400" dirty="0"/>
                    </a:p>
                  </a:txBody>
                  <a:tcPr/>
                </a:tc>
              </a:tr>
              <a:tr h="329137">
                <a:tc>
                  <a:txBody>
                    <a:bodyPr/>
                    <a:lstStyle/>
                    <a:p>
                      <a:r>
                        <a:rPr lang="it-IT" dirty="0" smtClean="0"/>
                        <a:t>Bisogni specifici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Bisogni delle comunità</a:t>
                      </a:r>
                      <a:endParaRPr lang="it-IT" dirty="0"/>
                    </a:p>
                  </a:txBody>
                  <a:tcPr/>
                </a:tc>
              </a:tr>
              <a:tr h="329137">
                <a:tc>
                  <a:txBody>
                    <a:bodyPr/>
                    <a:lstStyle/>
                    <a:p>
                      <a:r>
                        <a:rPr lang="it-IT" dirty="0" smtClean="0"/>
                        <a:t>Omogeneità degli obiettivi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Eterogeneità degli obiettivi</a:t>
                      </a:r>
                      <a:endParaRPr lang="it-IT" dirty="0"/>
                    </a:p>
                  </a:txBody>
                  <a:tcPr/>
                </a:tc>
              </a:tr>
              <a:tr h="575990">
                <a:tc>
                  <a:txBody>
                    <a:bodyPr/>
                    <a:lstStyle/>
                    <a:p>
                      <a:r>
                        <a:rPr lang="it-IT" dirty="0" smtClean="0"/>
                        <a:t>Settori tradizionali (delle</a:t>
                      </a:r>
                      <a:r>
                        <a:rPr lang="it-IT" baseline="0" dirty="0" smtClean="0"/>
                        <a:t> organizzazioni non profit)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Nuovi settori di</a:t>
                      </a:r>
                      <a:r>
                        <a:rPr lang="it-IT" baseline="0" dirty="0" smtClean="0"/>
                        <a:t> intervento (turismo sociale, agricoltura sociale, energie rinnovabili, ecc.)</a:t>
                      </a:r>
                      <a:endParaRPr lang="it-IT" dirty="0"/>
                    </a:p>
                  </a:txBody>
                  <a:tcPr/>
                </a:tc>
              </a:tr>
              <a:tr h="329137">
                <a:tc>
                  <a:txBody>
                    <a:bodyPr/>
                    <a:lstStyle/>
                    <a:p>
                      <a:r>
                        <a:rPr lang="it-IT" dirty="0" smtClean="0"/>
                        <a:t>Settori</a:t>
                      </a:r>
                      <a:r>
                        <a:rPr lang="it-IT" baseline="0" dirty="0" smtClean="0"/>
                        <a:t> a basso valore aggiunto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Settori ad elevato valore aggiunto</a:t>
                      </a:r>
                      <a:endParaRPr lang="it-IT" dirty="0"/>
                    </a:p>
                  </a:txBody>
                  <a:tcPr/>
                </a:tc>
              </a:tr>
              <a:tr h="329137">
                <a:tc>
                  <a:txBody>
                    <a:bodyPr/>
                    <a:lstStyle/>
                    <a:p>
                      <a:r>
                        <a:rPr lang="it-IT" dirty="0" smtClean="0"/>
                        <a:t>Mercati</a:t>
                      </a:r>
                      <a:r>
                        <a:rPr lang="it-IT" baseline="0" dirty="0" smtClean="0"/>
                        <a:t> di tipo </a:t>
                      </a:r>
                      <a:r>
                        <a:rPr lang="it-IT" baseline="0" dirty="0" err="1" smtClean="0"/>
                        <a:t>captive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Mercati competitivi</a:t>
                      </a:r>
                      <a:endParaRPr lang="it-IT" dirty="0"/>
                    </a:p>
                  </a:txBody>
                  <a:tcPr/>
                </a:tc>
              </a:tr>
              <a:tr h="329137">
                <a:tc>
                  <a:txBody>
                    <a:bodyPr/>
                    <a:lstStyle/>
                    <a:p>
                      <a:r>
                        <a:rPr lang="it-IT" dirty="0" smtClean="0"/>
                        <a:t>Logiche di competizione con la PPAA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Logiche di coordinamento con la PPAA</a:t>
                      </a:r>
                      <a:endParaRPr lang="it-IT" dirty="0"/>
                    </a:p>
                  </a:txBody>
                  <a:tcPr/>
                </a:tc>
              </a:tr>
              <a:tr h="329137">
                <a:tc>
                  <a:txBody>
                    <a:bodyPr/>
                    <a:lstStyle/>
                    <a:p>
                      <a:r>
                        <a:rPr lang="it-IT" dirty="0" smtClean="0"/>
                        <a:t>Dipendenza finanziaria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Diversificazione delle</a:t>
                      </a:r>
                      <a:r>
                        <a:rPr lang="it-IT" baseline="0" dirty="0" smtClean="0"/>
                        <a:t> fonti di finanziamento</a:t>
                      </a:r>
                      <a:endParaRPr lang="it-IT" dirty="0"/>
                    </a:p>
                  </a:txBody>
                  <a:tcPr/>
                </a:tc>
              </a:tr>
              <a:tr h="329137">
                <a:tc>
                  <a:txBody>
                    <a:bodyPr/>
                    <a:lstStyle/>
                    <a:p>
                      <a:r>
                        <a:rPr lang="it-IT" dirty="0" smtClean="0"/>
                        <a:t>Investimenti materiali limitati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Investimenti</a:t>
                      </a:r>
                      <a:r>
                        <a:rPr lang="it-IT" baseline="0" dirty="0" smtClean="0"/>
                        <a:t> materiali elevati</a:t>
                      </a:r>
                      <a:endParaRPr lang="it-IT" dirty="0"/>
                    </a:p>
                  </a:txBody>
                  <a:tcPr/>
                </a:tc>
              </a:tr>
              <a:tr h="575990">
                <a:tc>
                  <a:txBody>
                    <a:bodyPr/>
                    <a:lstStyle/>
                    <a:p>
                      <a:r>
                        <a:rPr lang="it-IT" dirty="0" smtClean="0"/>
                        <a:t>Competenze specialistiche su servizi professionali tradizionali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Competenze diversificate (</a:t>
                      </a:r>
                      <a:r>
                        <a:rPr lang="it-IT" dirty="0" err="1" smtClean="0"/>
                        <a:t>multi-settoriali</a:t>
                      </a:r>
                      <a:r>
                        <a:rPr lang="it-IT" dirty="0" smtClean="0"/>
                        <a:t>)</a:t>
                      </a:r>
                      <a:endParaRPr lang="it-IT" dirty="0"/>
                    </a:p>
                  </a:txBody>
                  <a:tcPr/>
                </a:tc>
              </a:tr>
              <a:tr h="329137">
                <a:tc>
                  <a:txBody>
                    <a:bodyPr/>
                    <a:lstStyle/>
                    <a:p>
                      <a:r>
                        <a:rPr lang="it-IT" dirty="0" smtClean="0"/>
                        <a:t>Reti istituzionalizzate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Rinnovato approccio </a:t>
                      </a:r>
                      <a:r>
                        <a:rPr lang="it-IT" dirty="0" err="1" smtClean="0"/>
                        <a:t>multistakeholder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Quale vantaggio competitivo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71206" y="1671662"/>
            <a:ext cx="8501122" cy="511492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Possibilità per l’impresa sociale di diventare, attraverso il </a:t>
            </a:r>
            <a:r>
              <a:rPr lang="it-IT" b="1" dirty="0" smtClean="0"/>
              <a:t>coordinamento </a:t>
            </a:r>
            <a:r>
              <a:rPr lang="it-IT" b="1" dirty="0" smtClean="0"/>
              <a:t>di risorse</a:t>
            </a:r>
            <a:r>
              <a:rPr lang="it-IT" dirty="0" smtClean="0"/>
              <a:t> provenienti dal pubblico, dal mercato e dalla collettività, </a:t>
            </a:r>
            <a:r>
              <a:rPr lang="it-IT" dirty="0" smtClean="0"/>
              <a:t>il </a:t>
            </a:r>
            <a:r>
              <a:rPr lang="it-IT" dirty="0" smtClean="0"/>
              <a:t>soggetto attivatore dello sviluppo economico e </a:t>
            </a:r>
            <a:r>
              <a:rPr lang="it-IT" dirty="0" smtClean="0"/>
              <a:t>sociale</a:t>
            </a:r>
          </a:p>
          <a:p>
            <a:endParaRPr lang="it-IT" dirty="0" smtClean="0"/>
          </a:p>
          <a:p>
            <a:r>
              <a:rPr lang="it-IT" dirty="0" smtClean="0"/>
              <a:t>Attivazione di reti inter-organizzative e inter-settoriali e sviluppo/acquisizione </a:t>
            </a:r>
            <a:r>
              <a:rPr lang="it-IT" dirty="0" smtClean="0"/>
              <a:t>di nuove competenze  </a:t>
            </a:r>
            <a:r>
              <a:rPr lang="it-IT" dirty="0" smtClean="0"/>
              <a:t>specialistiche, </a:t>
            </a:r>
            <a:r>
              <a:rPr lang="it-IT" dirty="0" smtClean="0"/>
              <a:t>funzionali alla costituzione, alla partecipazione e alla gestione dei network (competenze di tipo </a:t>
            </a:r>
            <a:r>
              <a:rPr lang="it-IT" i="1" dirty="0" err="1" smtClean="0"/>
              <a:t>network-specific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metamorfosi </a:t>
            </a:r>
            <a:r>
              <a:rPr lang="it-IT" dirty="0" smtClean="0"/>
              <a:t>della “tradizionale” impresa sociale con il passaggio da una fiducia ex-ante, di tipo </a:t>
            </a:r>
            <a:r>
              <a:rPr lang="it-IT" b="1" dirty="0" err="1" smtClean="0"/>
              <a:t>reputazionale</a:t>
            </a:r>
            <a:r>
              <a:rPr lang="it-IT" dirty="0" smtClean="0"/>
              <a:t>, ad una fiducia ex-post, di tipo </a:t>
            </a:r>
            <a:r>
              <a:rPr lang="it-IT" b="1" dirty="0" smtClean="0"/>
              <a:t>professionale</a:t>
            </a:r>
            <a:r>
              <a:rPr lang="it-IT" dirty="0" smtClean="0"/>
              <a:t>;</a:t>
            </a:r>
          </a:p>
          <a:p>
            <a:pPr lvl="1"/>
            <a:r>
              <a:rPr lang="it-IT" dirty="0" smtClean="0"/>
              <a:t>impresa </a:t>
            </a:r>
            <a:r>
              <a:rPr lang="it-IT" dirty="0" smtClean="0"/>
              <a:t>sociale quale “</a:t>
            </a:r>
            <a:r>
              <a:rPr lang="it-IT" b="1" dirty="0" err="1" smtClean="0"/>
              <a:t>hub</a:t>
            </a:r>
            <a:r>
              <a:rPr lang="it-IT" dirty="0" smtClean="0"/>
              <a:t>” tra reti di partner e di </a:t>
            </a:r>
            <a:r>
              <a:rPr lang="it-IT" dirty="0" smtClean="0"/>
              <a:t>utenti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3. </a:t>
            </a:r>
            <a:r>
              <a:rPr lang="it-IT" sz="3600" b="1" dirty="0" smtClean="0"/>
              <a:t>	</a:t>
            </a:r>
            <a:r>
              <a:rPr lang="it-IT" sz="3600" b="1" dirty="0" smtClean="0"/>
              <a:t>Un focus sulla cooperazione 	sociale in Umbria</a:t>
            </a:r>
            <a:endParaRPr lang="it-IT" sz="3600" b="1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71472" y="142852"/>
            <a:ext cx="8358246" cy="9906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La variazione degli addetti nel periodo 2001-2011</a:t>
            </a:r>
            <a:endParaRPr lang="it-IT" b="1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613882" y="1663578"/>
          <a:ext cx="7929618" cy="505037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99798"/>
                <a:gridCol w="1507455"/>
                <a:gridCol w="1507455"/>
                <a:gridCol w="1507455"/>
                <a:gridCol w="1507455"/>
              </a:tblGrid>
              <a:tr h="3097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/>
                        <a:t>Regione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+mn-lt"/>
                          <a:ea typeface="Calibri"/>
                          <a:cs typeface="Times New Roman"/>
                        </a:rPr>
                        <a:t>Coop. Sociali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+mn-lt"/>
                          <a:ea typeface="Calibri"/>
                          <a:cs typeface="Times New Roman"/>
                        </a:rPr>
                        <a:t>ONP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+mn-lt"/>
                          <a:ea typeface="Calibri"/>
                          <a:cs typeface="Times New Roman"/>
                        </a:rPr>
                        <a:t>PPAA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+mn-lt"/>
                          <a:ea typeface="Calibri"/>
                          <a:cs typeface="Times New Roman"/>
                        </a:rPr>
                        <a:t>Imprese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487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Campania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306,2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24,7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-15,5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12,3 </a:t>
                      </a:r>
                    </a:p>
                  </a:txBody>
                  <a:tcPr marL="10800" marR="72000" marT="10800" marB="0" anchor="b"/>
                </a:tc>
              </a:tr>
              <a:tr h="235083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Lazio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195,5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27,4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-14,4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12,5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Basilicata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175,1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49,6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-5,4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-4,3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Lombardia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157,2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60,7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-17,7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0,6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Emilia-Romagna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130,0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68,3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-2,3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3,0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Trentino Alto Adige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120,9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36,6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13,4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17,8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Italia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114,9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39,4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-11,4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4,5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Liguria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105,2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33,1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-16,1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13,0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Puglia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103,3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2,3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-9,1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9,1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Veneto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102,8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53,8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-8,2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3,9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Marche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100,4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30,8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-3,7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1,9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Sardegna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99,1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38,0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4,1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6,4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Piemonte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90,8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24,7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-4,7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-5,5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Toscana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85,3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42,7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-4,3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1,5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Sicilia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81,4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21,3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0,5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15,6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Umbria</a:t>
                      </a:r>
                    </a:p>
                  </a:txBody>
                  <a:tcPr marL="72000" marR="10800" marT="108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68,3 </a:t>
                      </a:r>
                    </a:p>
                  </a:txBody>
                  <a:tcPr marL="10800" marR="72000" marT="108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34,5 </a:t>
                      </a:r>
                    </a:p>
                  </a:txBody>
                  <a:tcPr marL="10800" marR="72000" marT="108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-4,8 </a:t>
                      </a:r>
                    </a:p>
                  </a:txBody>
                  <a:tcPr marL="10800" marR="72000" marT="108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6,7 </a:t>
                      </a:r>
                    </a:p>
                  </a:txBody>
                  <a:tcPr marL="10800" marR="72000" marT="10800" marB="0" anchor="b">
                    <a:solidFill>
                      <a:srgbClr val="FFFF00"/>
                    </a:solidFill>
                  </a:tcPr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Friuli-Venezia Giulia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65,5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43,6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-4,6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-2,8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Abruzzo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58,3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24,8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-11,6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4,4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Valle d'Aosta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51,2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9,4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22,4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1,6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Calabria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46,7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3,8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-32,8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18,7 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Molise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31,3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-5,0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-5,8 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-1,5 </a:t>
                      </a:r>
                    </a:p>
                  </a:txBody>
                  <a:tcPr marL="10800" marR="72000" marT="1080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09600" y="14285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L’incidenza della cooperazione sociale nel 2011 (addetti)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613882" y="1663578"/>
          <a:ext cx="8172959" cy="505037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17717"/>
                <a:gridCol w="1918414"/>
                <a:gridCol w="1918414"/>
                <a:gridCol w="1918414"/>
              </a:tblGrid>
              <a:tr h="3097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+mn-lt"/>
                        </a:rPr>
                        <a:t>Regione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+mn-lt"/>
                          <a:ea typeface="Calibri"/>
                          <a:cs typeface="Times New Roman"/>
                        </a:rPr>
                        <a:t>Densità per 100.00 </a:t>
                      </a:r>
                      <a:r>
                        <a:rPr lang="it-IT" sz="1400" dirty="0" err="1" smtClean="0">
                          <a:latin typeface="+mn-lt"/>
                          <a:ea typeface="Calibri"/>
                          <a:cs typeface="Times New Roman"/>
                        </a:rPr>
                        <a:t>ab</a:t>
                      </a:r>
                      <a:r>
                        <a:rPr lang="it-IT" sz="1400" dirty="0" smtClean="0">
                          <a:latin typeface="+mn-lt"/>
                          <a:ea typeface="Calibri"/>
                          <a:cs typeface="Times New Roman"/>
                        </a:rPr>
                        <a:t>. 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+mn-lt"/>
                          <a:ea typeface="Calibri"/>
                          <a:cs typeface="Times New Roman"/>
                        </a:rPr>
                        <a:t>Incidenza su totale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+mn-lt"/>
                          <a:ea typeface="Calibri"/>
                          <a:cs typeface="Times New Roman"/>
                        </a:rPr>
                        <a:t>Incidenza su ONP</a:t>
                      </a:r>
                      <a:r>
                        <a:rPr lang="it-IT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4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Emilia-Romagna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1.006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2,57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67,85</a:t>
                      </a:r>
                    </a:p>
                  </a:txBody>
                  <a:tcPr marL="10800" marR="72000" marT="10800" marB="0" anchor="b"/>
                </a:tc>
              </a:tr>
              <a:tr h="2350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Piemonte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811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2,35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59,81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Friuli-Venezia Giulia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796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2,38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63,18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Umbria</a:t>
                      </a:r>
                    </a:p>
                  </a:txBody>
                  <a:tcPr marL="72000" marR="10800" marT="108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772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2,48</a:t>
                      </a:r>
                    </a:p>
                  </a:txBody>
                  <a:tcPr marL="10800" marR="72000" marT="108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71,08</a:t>
                      </a:r>
                    </a:p>
                  </a:txBody>
                  <a:tcPr marL="10800" marR="72000" marT="10800" marB="0" anchor="b">
                    <a:solidFill>
                      <a:srgbClr val="FFFF00"/>
                    </a:solidFill>
                  </a:tcPr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Valle d'Aosta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749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1,83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44,87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Marche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714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2,13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71,16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Lombardia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651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1,54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38,10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Liguria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622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1,96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51,63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Toscana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617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1,83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56,58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Sardegna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2,73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58,54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Veneto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596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1,59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45,02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Trentino Alto Adige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596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1,37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35,24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Italia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1,61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47,08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Basilicata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533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2,69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72,60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Lazio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449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0,73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29,96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Molise</a:t>
                      </a:r>
                    </a:p>
                  </a:txBody>
                  <a:tcPr marL="72000" marR="10800" marT="108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442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2,15</a:t>
                      </a:r>
                    </a:p>
                  </a:txBody>
                  <a:tcPr marL="10800" marR="72000" marT="1080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57,15</a:t>
                      </a:r>
                    </a:p>
                  </a:txBody>
                  <a:tcPr marL="10800" marR="72000" marT="10800" marB="0" anchor="b">
                    <a:noFill/>
                  </a:tcPr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Abruzzo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367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1,38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57,45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Sicilia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1,78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40,74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Puglia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275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1,39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42,13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Calabria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0,95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36,42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Campania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0,76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41,69</a:t>
                      </a:r>
                    </a:p>
                  </a:txBody>
                  <a:tcPr marL="10800" marR="72000" marT="1080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3876" y="142852"/>
            <a:ext cx="8477280" cy="9906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La specializzazione settoriale nel 2011 (unità attive)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642910" y="1714488"/>
          <a:ext cx="7358654" cy="428554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100994"/>
                <a:gridCol w="1628830"/>
                <a:gridCol w="1628830"/>
              </a:tblGrid>
              <a:tr h="3097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+mn-lt"/>
                        </a:rPr>
                        <a:t>Settore di attività non profit</a:t>
                      </a:r>
                      <a:endParaRPr lang="it-IT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+mn-lt"/>
                          <a:ea typeface="Calibri"/>
                          <a:cs typeface="Times New Roman"/>
                        </a:rPr>
                        <a:t>Umbria</a:t>
                      </a:r>
                      <a:endParaRPr lang="it-IT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+mn-lt"/>
                          <a:ea typeface="Calibri"/>
                          <a:cs typeface="Times New Roman"/>
                        </a:rPr>
                        <a:t>Italia</a:t>
                      </a:r>
                      <a:endParaRPr lang="it-IT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48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Cultura, sport e ricreazione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2,2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6,6</a:t>
                      </a:r>
                    </a:p>
                  </a:txBody>
                  <a:tcPr marL="10800" marR="72000" marT="10800" marB="0" anchor="b"/>
                </a:tc>
              </a:tr>
              <a:tr h="235083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Istruzione e ricerca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7,7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8,0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Sanità 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9,2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10,6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Assistenza sociale e protezione civile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33,9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39,6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Ambiente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0,5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1,1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Sviluppo economico e coesione sociale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45,4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32,4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lvl="1" algn="l" fontAlgn="b"/>
                      <a:r>
                        <a:rPr lang="it-IT" sz="1800" b="0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addestramento, avviamento professionale e inserimento lavorativo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it-IT" sz="1800" b="0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31,2</a:t>
                      </a:r>
                    </a:p>
                  </a:txBody>
                  <a:tcPr marL="9525" marR="9525" marT="9525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Tutela dei diritti e attività politica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Filantropia e promozione del volontariato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Cooperazione e solidarietà internazionale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Relazioni sindacali e rappresentanza di interessi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</a:p>
                  </a:txBody>
                  <a:tcPr marL="10800" marR="72000" marT="10800" marB="0" anchor="b"/>
                </a:tc>
              </a:tr>
              <a:tr h="22368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Altre attività </a:t>
                      </a:r>
                    </a:p>
                  </a:txBody>
                  <a:tcPr marL="72000" marR="108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1,1</a:t>
                      </a:r>
                    </a:p>
                  </a:txBody>
                  <a:tcPr marL="10800" marR="72000" marT="108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1,1</a:t>
                      </a:r>
                    </a:p>
                  </a:txBody>
                  <a:tcPr marL="10800" marR="72000" marT="10800" marB="0" anchor="b"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715008" y="6264495"/>
            <a:ext cx="3143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Fonte: elaborazione su dati Istat</a:t>
            </a:r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147622"/>
            <a:ext cx="8229600" cy="1066800"/>
          </a:xfrm>
        </p:spPr>
        <p:txBody>
          <a:bodyPr/>
          <a:lstStyle/>
          <a:p>
            <a:r>
              <a:rPr lang="it-IT" b="1" dirty="0" smtClean="0"/>
              <a:t>Agenda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00700" y="1857364"/>
            <a:ext cx="8408890" cy="4495800"/>
          </a:xfrm>
        </p:spPr>
        <p:txBody>
          <a:bodyPr>
            <a:normAutofit fontScale="92500"/>
          </a:bodyPr>
          <a:lstStyle/>
          <a:p>
            <a:pPr marL="624078" indent="-514350">
              <a:buSzPct val="100000"/>
              <a:buFont typeface="+mj-lt"/>
              <a:buAutoNum type="arabicPeriod"/>
            </a:pPr>
            <a:r>
              <a:rPr lang="it-IT" sz="3200" b="1" dirty="0" smtClean="0"/>
              <a:t>Il “</a:t>
            </a:r>
            <a:r>
              <a:rPr lang="it-IT" sz="3200" b="1" dirty="0" err="1" smtClean="0"/>
              <a:t>quasi-concept</a:t>
            </a:r>
            <a:r>
              <a:rPr lang="it-IT" sz="3200" b="1" dirty="0" smtClean="0"/>
              <a:t>” di innovazione sociale</a:t>
            </a:r>
          </a:p>
          <a:p>
            <a:pPr marL="624078" indent="-514350">
              <a:buFont typeface="+mj-lt"/>
              <a:buAutoNum type="arabicPeriod"/>
            </a:pPr>
            <a:endParaRPr lang="it-IT" sz="3200" b="1" dirty="0" smtClean="0"/>
          </a:p>
          <a:p>
            <a:pPr marL="624078" indent="-514350">
              <a:buSzPct val="100000"/>
              <a:buFont typeface="+mj-lt"/>
              <a:buAutoNum type="arabicPeriod"/>
            </a:pPr>
            <a:r>
              <a:rPr lang="it-IT" sz="3200" b="1" dirty="0" smtClean="0"/>
              <a:t>Quali relazioni tra </a:t>
            </a:r>
            <a:r>
              <a:rPr lang="it-IT" sz="3200" b="1" dirty="0" smtClean="0"/>
              <a:t>impresa sociale, innovazione </a:t>
            </a:r>
            <a:r>
              <a:rPr lang="it-IT" sz="3200" b="1" dirty="0" smtClean="0"/>
              <a:t>sociale e sviluppo locale </a:t>
            </a:r>
          </a:p>
          <a:p>
            <a:pPr marL="624078" indent="-514350">
              <a:buSzPct val="100000"/>
              <a:buFont typeface="+mj-lt"/>
              <a:buAutoNum type="arabicPeriod"/>
            </a:pPr>
            <a:endParaRPr lang="it-IT" sz="3200" b="1" dirty="0" smtClean="0"/>
          </a:p>
          <a:p>
            <a:pPr marL="624078" indent="-514350">
              <a:buSzPct val="100000"/>
              <a:buFont typeface="+mj-lt"/>
              <a:buAutoNum type="arabicPeriod"/>
            </a:pPr>
            <a:r>
              <a:rPr lang="it-IT" sz="3200" b="1" dirty="0" smtClean="0"/>
              <a:t>Un focus </a:t>
            </a:r>
            <a:r>
              <a:rPr lang="it-IT" sz="3200" b="1" dirty="0" smtClean="0"/>
              <a:t>sulla cooperazione sociale in Umbria</a:t>
            </a:r>
            <a:endParaRPr lang="it-IT" sz="3200" b="1" dirty="0" smtClean="0"/>
          </a:p>
          <a:p>
            <a:pPr marL="624078" indent="-514350">
              <a:buSzPct val="100000"/>
              <a:buFont typeface="+mj-lt"/>
              <a:buAutoNum type="arabicPeriod"/>
            </a:pPr>
            <a:endParaRPr lang="it-IT" sz="3200" b="1" dirty="0" smtClean="0"/>
          </a:p>
          <a:p>
            <a:pPr marL="624078" indent="-514350">
              <a:buSzPct val="100000"/>
              <a:buFont typeface="+mj-lt"/>
              <a:buAutoNum type="arabicPeriod"/>
            </a:pPr>
            <a:r>
              <a:rPr lang="it-IT" sz="3200" b="1" dirty="0" smtClean="0"/>
              <a:t>Alcune possibili </a:t>
            </a:r>
            <a:r>
              <a:rPr lang="it-IT" sz="3200" b="1" dirty="0" smtClean="0"/>
              <a:t>implicazioni</a:t>
            </a:r>
            <a:endParaRPr lang="it-IT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I rapporti di collaborazione delle cooperative </a:t>
            </a:r>
            <a:r>
              <a:rPr lang="it-IT" b="1" dirty="0" smtClean="0"/>
              <a:t>sociali</a:t>
            </a:r>
            <a:endParaRPr lang="it-IT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7789874" cy="5092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sellaDiTesto 5"/>
          <p:cNvSpPr txBox="1"/>
          <p:nvPr/>
        </p:nvSpPr>
        <p:spPr>
          <a:xfrm>
            <a:off x="6429388" y="621508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Fonte: AUR 2013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09600" y="14285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L’andamento delle relazioni delle cooperative sociali</a:t>
            </a:r>
            <a:endParaRPr lang="it-IT" b="1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47327" y="2214554"/>
          <a:ext cx="8610953" cy="32066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7497"/>
                <a:gridCol w="818341"/>
                <a:gridCol w="818341"/>
                <a:gridCol w="818341"/>
                <a:gridCol w="941705"/>
                <a:gridCol w="818341"/>
                <a:gridCol w="818341"/>
                <a:gridCol w="818341"/>
                <a:gridCol w="941705"/>
              </a:tblGrid>
              <a:tr h="370840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Cooperative sociali di tipo A</a:t>
                      </a:r>
                      <a:endParaRPr lang="it-IT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Cooperative sociali di tipo B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+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=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-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Nessuna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+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=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-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Nessuna</a:t>
                      </a:r>
                      <a:endParaRPr lang="it-IT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Enti locali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33,3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+mn-lt"/>
                          <a:ea typeface="Calibri"/>
                          <a:cs typeface="Times New Roman"/>
                        </a:rPr>
                        <a:t>52,4</a:t>
                      </a:r>
                      <a:endParaRPr lang="it-IT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11,9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2,4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26,3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latin typeface="+mn-lt"/>
                          <a:ea typeface="Calibri"/>
                          <a:cs typeface="Times New Roman"/>
                        </a:rPr>
                        <a:t>47,4</a:t>
                      </a:r>
                      <a:endParaRPr lang="it-IT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10,5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15,8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Altri enti pubblici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26,2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+mn-lt"/>
                          <a:ea typeface="Calibri"/>
                          <a:cs typeface="Times New Roman"/>
                        </a:rPr>
                        <a:t>40,5</a:t>
                      </a:r>
                      <a:endParaRPr lang="it-IT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7,1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26,2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15,8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26,3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15,8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latin typeface="+mn-lt"/>
                          <a:ea typeface="Calibri"/>
                          <a:cs typeface="Times New Roman"/>
                        </a:rPr>
                        <a:t>42,1</a:t>
                      </a:r>
                      <a:endParaRPr lang="it-IT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Aziende private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19,5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latin typeface="+mn-lt"/>
                          <a:ea typeface="Calibri"/>
                          <a:cs typeface="Times New Roman"/>
                        </a:rPr>
                        <a:t>41,5</a:t>
                      </a:r>
                      <a:endParaRPr lang="it-IT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2,4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36,6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latin typeface="+mn-lt"/>
                          <a:ea typeface="Calibri"/>
                          <a:cs typeface="Times New Roman"/>
                        </a:rPr>
                        <a:t>47,4</a:t>
                      </a:r>
                      <a:endParaRPr lang="it-IT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42,1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5,3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5,3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 smtClean="0">
                          <a:latin typeface="+mn-lt"/>
                          <a:ea typeface="Calibri"/>
                          <a:cs typeface="Times New Roman"/>
                        </a:rPr>
                        <a:t>Org</a:t>
                      </a:r>
                      <a:r>
                        <a:rPr lang="it-IT" sz="1800" dirty="0" smtClean="0">
                          <a:latin typeface="+mn-lt"/>
                          <a:ea typeface="Calibri"/>
                          <a:cs typeface="Times New Roman"/>
                        </a:rPr>
                        <a:t>. di rappresentanza</a:t>
                      </a:r>
                      <a:endParaRPr lang="it-IT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22,0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latin typeface="+mn-lt"/>
                          <a:ea typeface="Calibri"/>
                          <a:cs typeface="Times New Roman"/>
                        </a:rPr>
                        <a:t>41,5</a:t>
                      </a:r>
                      <a:endParaRPr lang="it-IT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2,4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34,1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+mn-lt"/>
                          <a:ea typeface="Calibri"/>
                          <a:cs typeface="Times New Roman"/>
                        </a:rPr>
                        <a:t>42,1</a:t>
                      </a:r>
                      <a:endParaRPr lang="it-IT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5,3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31,6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Altre ONP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31,7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latin typeface="+mn-lt"/>
                          <a:ea typeface="Calibri"/>
                          <a:cs typeface="Times New Roman"/>
                        </a:rPr>
                        <a:t>31,7</a:t>
                      </a:r>
                      <a:endParaRPr lang="it-IT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12,2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24,4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latin typeface="+mn-lt"/>
                          <a:ea typeface="Calibri"/>
                          <a:cs typeface="Times New Roman"/>
                        </a:rPr>
                        <a:t>42,1</a:t>
                      </a:r>
                      <a:endParaRPr lang="it-IT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latin typeface="+mn-lt"/>
                          <a:ea typeface="Calibri"/>
                          <a:cs typeface="Times New Roman"/>
                        </a:rPr>
                        <a:t>36,8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Media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15,0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35,0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2,5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+mn-lt"/>
                          <a:ea typeface="Calibri"/>
                          <a:cs typeface="Times New Roman"/>
                        </a:rPr>
                        <a:t>47,5</a:t>
                      </a:r>
                      <a:endParaRPr lang="it-IT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10,5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10,5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+mn-lt"/>
                          <a:ea typeface="Calibri"/>
                          <a:cs typeface="Times New Roman"/>
                        </a:rPr>
                        <a:t>5,3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+mn-lt"/>
                          <a:ea typeface="Calibri"/>
                          <a:cs typeface="Times New Roman"/>
                        </a:rPr>
                        <a:t>73,7</a:t>
                      </a:r>
                      <a:endParaRPr lang="it-IT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Ovale 6"/>
          <p:cNvSpPr/>
          <p:nvPr/>
        </p:nvSpPr>
        <p:spPr>
          <a:xfrm>
            <a:off x="2214546" y="2928934"/>
            <a:ext cx="500066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5602112" y="3658304"/>
            <a:ext cx="500066" cy="428628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2985850" y="2914420"/>
            <a:ext cx="571504" cy="215765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6929454" y="621508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Fonte: AUR 2013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4285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I percorsi di innovazione intrapresi</a:t>
            </a:r>
            <a:endParaRPr lang="it-IT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750" y="1550048"/>
            <a:ext cx="8075626" cy="5278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sellaDiTesto 5"/>
          <p:cNvSpPr txBox="1"/>
          <p:nvPr/>
        </p:nvSpPr>
        <p:spPr>
          <a:xfrm>
            <a:off x="6572264" y="163090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Fonte: AUR 2013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5238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I percorsi di innovazione </a:t>
            </a:r>
            <a:r>
              <a:rPr lang="it-IT" b="1" dirty="0" smtClean="0"/>
              <a:t>che si intendono intraprendere</a:t>
            </a: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500" y="1554336"/>
            <a:ext cx="8004188" cy="52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asellaDiTesto 3"/>
          <p:cNvSpPr txBox="1"/>
          <p:nvPr/>
        </p:nvSpPr>
        <p:spPr>
          <a:xfrm>
            <a:off x="6572264" y="163090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Fonte: AUR 2013</a:t>
            </a: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4. </a:t>
            </a:r>
            <a:r>
              <a:rPr lang="it-IT" sz="3600" b="1" dirty="0" smtClean="0"/>
              <a:t>	</a:t>
            </a:r>
            <a:r>
              <a:rPr lang="it-IT" sz="3600" b="1" dirty="0" smtClean="0"/>
              <a:t>Alcune possibili implicazioni</a:t>
            </a:r>
            <a:endParaRPr lang="it-IT" sz="3600" b="1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Alcune possibili implicazioni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14548" y="1714488"/>
            <a:ext cx="8153400" cy="4972072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Esistenza di condizioni significative e concrete per l’attivazione di dinamiche di innovazione e di sviluppo locale</a:t>
            </a:r>
          </a:p>
          <a:p>
            <a:endParaRPr lang="it-IT" dirty="0" smtClean="0"/>
          </a:p>
          <a:p>
            <a:r>
              <a:rPr lang="it-IT" dirty="0" smtClean="0"/>
              <a:t>Rilevanza </a:t>
            </a:r>
            <a:r>
              <a:rPr lang="it-IT" dirty="0" smtClean="0"/>
              <a:t>assunta da forme di partecipazione allargata e dai processi di acquisizione/sviluppo di nuove competenze diversificate</a:t>
            </a:r>
          </a:p>
          <a:p>
            <a:endParaRPr lang="it-IT" dirty="0" smtClean="0"/>
          </a:p>
          <a:p>
            <a:r>
              <a:rPr lang="it-IT" dirty="0" smtClean="0"/>
              <a:t>Esistenza non solo dei tradizionali processi di istituzionalizzazione ma anche di nuove spinte verso un isomorfismo dell’innovazione sociale</a:t>
            </a:r>
          </a:p>
          <a:p>
            <a:pPr lvl="1"/>
            <a:r>
              <a:rPr lang="it-IT" dirty="0" smtClean="0"/>
              <a:t>Reinterpretare i valori dell’economia sociale e lavorare insieme per una “via italiana” all’innovazione sociale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1. 	Il “</a:t>
            </a:r>
            <a:r>
              <a:rPr lang="it-IT" sz="3600" b="1" dirty="0" err="1" smtClean="0"/>
              <a:t>quasi-concept</a:t>
            </a:r>
            <a:r>
              <a:rPr lang="it-IT" sz="3600" b="1" dirty="0" smtClean="0"/>
              <a:t>” </a:t>
            </a:r>
            <a:br>
              <a:rPr lang="it-IT" sz="3600" b="1" dirty="0" smtClean="0"/>
            </a:br>
            <a:r>
              <a:rPr lang="it-IT" sz="3600" b="1" dirty="0" smtClean="0"/>
              <a:t>	di innovazione sociale</a:t>
            </a:r>
            <a:endParaRPr lang="it-IT" sz="3600" b="1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Un contesto di “discreta ambiguità”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14282" y="1671638"/>
            <a:ext cx="8715436" cy="504351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Solo una raccolta di buone pratiche?</a:t>
            </a:r>
          </a:p>
          <a:p>
            <a:pPr lvl="1"/>
            <a:r>
              <a:rPr lang="it-IT" dirty="0" smtClean="0"/>
              <a:t>The </a:t>
            </a:r>
            <a:r>
              <a:rPr lang="it-IT" dirty="0" err="1" smtClean="0"/>
              <a:t>Opena</a:t>
            </a:r>
            <a:r>
              <a:rPr lang="it-IT" dirty="0" smtClean="0"/>
              <a:t> Book </a:t>
            </a:r>
            <a:r>
              <a:rPr lang="it-IT" dirty="0" err="1" smtClean="0"/>
              <a:t>of</a:t>
            </a:r>
            <a:r>
              <a:rPr lang="it-IT" dirty="0" smtClean="0"/>
              <a:t> Social </a:t>
            </a:r>
            <a:r>
              <a:rPr lang="it-IT" dirty="0" err="1" smtClean="0"/>
              <a:t>Innovation</a:t>
            </a:r>
            <a:r>
              <a:rPr lang="it-IT" dirty="0" smtClean="0"/>
              <a:t> (Murray </a:t>
            </a:r>
            <a:r>
              <a:rPr lang="it-IT" dirty="0" err="1" smtClean="0"/>
              <a:t>et</a:t>
            </a:r>
            <a:r>
              <a:rPr lang="it-IT" dirty="0" smtClean="0"/>
              <a:t> al., 2010):  224 pagine, 527 asserzioni.</a:t>
            </a:r>
          </a:p>
          <a:p>
            <a:endParaRPr lang="it-IT" dirty="0" smtClean="0"/>
          </a:p>
          <a:p>
            <a:r>
              <a:rPr lang="it-IT" dirty="0" smtClean="0"/>
              <a:t>Quali confini, inoltre, tra i concetti di Social </a:t>
            </a:r>
            <a:r>
              <a:rPr lang="it-IT" dirty="0" err="1" smtClean="0"/>
              <a:t>Innovation</a:t>
            </a:r>
            <a:r>
              <a:rPr lang="it-IT" dirty="0" smtClean="0"/>
              <a:t> e Smart </a:t>
            </a:r>
            <a:r>
              <a:rPr lang="it-IT" dirty="0" err="1" smtClean="0"/>
              <a:t>Innovation</a:t>
            </a:r>
            <a:r>
              <a:rPr lang="it-IT" dirty="0" smtClean="0"/>
              <a:t> (sempre più declinata nella prospettiva della Smart City)?</a:t>
            </a:r>
          </a:p>
          <a:p>
            <a:pPr lvl="1"/>
            <a:r>
              <a:rPr lang="en-US" dirty="0" smtClean="0"/>
              <a:t>«This challenge is likely to have an impact on issues of Urban Quality such as housing, economy, culture, social and environmental conditions» (www.smart-cities.eu).</a:t>
            </a:r>
          </a:p>
          <a:p>
            <a:pPr lvl="1"/>
            <a:r>
              <a:rPr lang="it-IT" dirty="0" smtClean="0"/>
              <a:t>Da “città digitale” (aspetti hardware) a “città socialmente inclusiva” (aspetti software), fino ad arrivare alla </a:t>
            </a:r>
            <a:r>
              <a:rPr lang="it-IT" i="1" dirty="0" smtClean="0"/>
              <a:t>Smart City</a:t>
            </a:r>
            <a:r>
              <a:rPr lang="it-IT" dirty="0" smtClean="0"/>
              <a:t> (“città con più qualità di vita”) (</a:t>
            </a:r>
            <a:r>
              <a:rPr lang="en-US" dirty="0" err="1" smtClean="0"/>
              <a:t>Caragliu</a:t>
            </a:r>
            <a:r>
              <a:rPr lang="en-US" dirty="0" smtClean="0"/>
              <a:t> et al., 2011; </a:t>
            </a:r>
            <a:r>
              <a:rPr lang="it-IT" dirty="0" smtClean="0"/>
              <a:t>ABB e The </a:t>
            </a:r>
            <a:r>
              <a:rPr lang="it-IT" dirty="0" err="1" smtClean="0"/>
              <a:t>European</a:t>
            </a:r>
            <a:r>
              <a:rPr lang="it-IT" dirty="0" smtClean="0"/>
              <a:t> </a:t>
            </a:r>
            <a:r>
              <a:rPr lang="it-IT" dirty="0" err="1" smtClean="0"/>
              <a:t>House-Ambrosetti</a:t>
            </a:r>
            <a:r>
              <a:rPr lang="it-IT" dirty="0" smtClean="0"/>
              <a:t>, 2012).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riflessi in ambito nazionale</a:t>
            </a:r>
            <a:endParaRPr lang="it-IT" b="1" dirty="0"/>
          </a:p>
        </p:txBody>
      </p:sp>
      <p:grpSp>
        <p:nvGrpSpPr>
          <p:cNvPr id="11" name="Gruppo 10"/>
          <p:cNvGrpSpPr/>
          <p:nvPr/>
        </p:nvGrpSpPr>
        <p:grpSpPr>
          <a:xfrm>
            <a:off x="571472" y="1571612"/>
            <a:ext cx="7861312" cy="5138853"/>
            <a:chOff x="1139844" y="1571612"/>
            <a:chExt cx="7861312" cy="5138853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39844" y="1571612"/>
              <a:ext cx="7861312" cy="5138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CasellaDiTesto 9"/>
            <p:cNvSpPr txBox="1"/>
            <p:nvPr/>
          </p:nvSpPr>
          <p:spPr>
            <a:xfrm>
              <a:off x="1172988" y="6342968"/>
              <a:ext cx="24703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/>
                <a:t>Decreto MIUR del 13.02.2014</a:t>
              </a:r>
              <a:endParaRPr lang="it-IT" sz="1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280" cy="1066800"/>
          </a:xfrm>
        </p:spPr>
        <p:txBody>
          <a:bodyPr>
            <a:normAutofit/>
          </a:bodyPr>
          <a:lstStyle/>
          <a:p>
            <a:r>
              <a:rPr lang="it-IT" sz="3800" b="1" dirty="0" smtClean="0"/>
              <a:t>La definizione della Commissione Europea</a:t>
            </a:r>
            <a:endParaRPr lang="it-IT" sz="3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71406" y="1785926"/>
            <a:ext cx="8929718" cy="4643470"/>
          </a:xfrm>
        </p:spPr>
        <p:txBody>
          <a:bodyPr>
            <a:normAutofit fontScale="92500"/>
          </a:bodyPr>
          <a:lstStyle/>
          <a:p>
            <a:r>
              <a:rPr lang="it-IT" sz="3200" dirty="0" smtClean="0"/>
              <a:t>«The </a:t>
            </a:r>
            <a:r>
              <a:rPr lang="it-IT" sz="3200" dirty="0" err="1" smtClean="0"/>
              <a:t>development</a:t>
            </a:r>
            <a:r>
              <a:rPr lang="it-IT" sz="3200" dirty="0" smtClean="0"/>
              <a:t> and </a:t>
            </a:r>
            <a:r>
              <a:rPr lang="it-IT" sz="3200" dirty="0" err="1" smtClean="0"/>
              <a:t>implementation</a:t>
            </a:r>
            <a:r>
              <a:rPr lang="it-IT" sz="3200" dirty="0" smtClean="0"/>
              <a:t> </a:t>
            </a:r>
            <a:r>
              <a:rPr lang="it-IT" sz="3200" dirty="0" err="1" smtClean="0"/>
              <a:t>of</a:t>
            </a:r>
            <a:r>
              <a:rPr lang="it-IT" sz="3200" dirty="0" smtClean="0"/>
              <a:t> </a:t>
            </a:r>
            <a:r>
              <a:rPr lang="it-IT" sz="3200" dirty="0" err="1" smtClean="0"/>
              <a:t>new</a:t>
            </a:r>
            <a:r>
              <a:rPr lang="it-IT" sz="3200" dirty="0" smtClean="0"/>
              <a:t> </a:t>
            </a:r>
            <a:r>
              <a:rPr lang="it-IT" sz="3200" dirty="0" err="1" smtClean="0"/>
              <a:t>ideas</a:t>
            </a:r>
            <a:r>
              <a:rPr lang="it-IT" sz="3200" dirty="0" smtClean="0"/>
              <a:t> (</a:t>
            </a:r>
            <a:r>
              <a:rPr lang="it-IT" sz="3200" dirty="0" err="1" smtClean="0"/>
              <a:t>products</a:t>
            </a:r>
            <a:r>
              <a:rPr lang="it-IT" sz="3200" dirty="0" smtClean="0"/>
              <a:t>, </a:t>
            </a:r>
            <a:r>
              <a:rPr lang="it-IT" sz="3200" dirty="0" err="1" smtClean="0"/>
              <a:t>services</a:t>
            </a:r>
            <a:r>
              <a:rPr lang="it-IT" sz="3200" dirty="0" smtClean="0"/>
              <a:t> and </a:t>
            </a:r>
            <a:r>
              <a:rPr lang="it-IT" sz="3200" dirty="0" err="1" smtClean="0"/>
              <a:t>models</a:t>
            </a:r>
            <a:r>
              <a:rPr lang="it-IT" sz="3200" dirty="0" smtClean="0"/>
              <a:t>) </a:t>
            </a:r>
            <a:r>
              <a:rPr lang="it-IT" sz="3200" dirty="0" err="1" smtClean="0"/>
              <a:t>to</a:t>
            </a:r>
            <a:r>
              <a:rPr lang="it-IT" sz="3200" dirty="0" smtClean="0"/>
              <a:t> </a:t>
            </a:r>
            <a:r>
              <a:rPr lang="it-IT" sz="3200" dirty="0" err="1" smtClean="0"/>
              <a:t>meet</a:t>
            </a:r>
            <a:r>
              <a:rPr lang="it-IT" sz="3200" dirty="0" smtClean="0"/>
              <a:t> social </a:t>
            </a:r>
            <a:r>
              <a:rPr lang="it-IT" sz="3200" dirty="0" err="1" smtClean="0"/>
              <a:t>needs</a:t>
            </a:r>
            <a:r>
              <a:rPr lang="it-IT" sz="3200" dirty="0" smtClean="0"/>
              <a:t> and create </a:t>
            </a:r>
            <a:r>
              <a:rPr lang="it-IT" sz="3200" dirty="0" err="1" smtClean="0"/>
              <a:t>new</a:t>
            </a:r>
            <a:r>
              <a:rPr lang="it-IT" sz="3200" dirty="0" smtClean="0"/>
              <a:t> social </a:t>
            </a:r>
            <a:r>
              <a:rPr lang="it-IT" sz="3200" dirty="0" err="1" smtClean="0"/>
              <a:t>relationships</a:t>
            </a:r>
            <a:r>
              <a:rPr lang="it-IT" sz="3200" dirty="0" smtClean="0"/>
              <a:t> or </a:t>
            </a:r>
            <a:r>
              <a:rPr lang="it-IT" sz="3200" dirty="0" err="1" smtClean="0"/>
              <a:t>collaborations</a:t>
            </a:r>
            <a:r>
              <a:rPr lang="it-IT" sz="3200" dirty="0" smtClean="0"/>
              <a:t>. </a:t>
            </a:r>
          </a:p>
          <a:p>
            <a:r>
              <a:rPr lang="en-US" sz="3200" dirty="0" smtClean="0"/>
              <a:t>It represents new responses to pressing social demands, which affect the process of social interactions. It is aimed at improving human well-being. </a:t>
            </a:r>
          </a:p>
          <a:p>
            <a:r>
              <a:rPr lang="en-US" sz="3200" dirty="0" smtClean="0"/>
              <a:t>Social innovations are </a:t>
            </a:r>
            <a:r>
              <a:rPr lang="en-US" sz="3200" b="1" i="1" dirty="0" smtClean="0">
                <a:solidFill>
                  <a:srgbClr val="FF0000"/>
                </a:solidFill>
              </a:rPr>
              <a:t>innovations that are social in both their ends and their means</a:t>
            </a:r>
            <a:r>
              <a:rPr lang="en-US" sz="3200" dirty="0" smtClean="0"/>
              <a:t>». </a:t>
            </a:r>
          </a:p>
          <a:p>
            <a:pPr>
              <a:buNone/>
            </a:pPr>
            <a:r>
              <a:rPr lang="en-US" sz="3200" dirty="0" smtClean="0"/>
              <a:t>	(</a:t>
            </a:r>
            <a:r>
              <a:rPr lang="en-US" sz="3200" dirty="0" err="1" smtClean="0"/>
              <a:t>Commissione</a:t>
            </a:r>
            <a:r>
              <a:rPr lang="en-US" sz="3200" dirty="0" smtClean="0"/>
              <a:t> </a:t>
            </a:r>
            <a:r>
              <a:rPr lang="en-US" sz="3200" dirty="0" err="1" smtClean="0"/>
              <a:t>Europea</a:t>
            </a:r>
            <a:r>
              <a:rPr lang="en-US" sz="3200" dirty="0" smtClean="0"/>
              <a:t>, 2013)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Considerando altre definizioni</a:t>
            </a:r>
            <a:endParaRPr lang="it-IT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2844" y="1571612"/>
          <a:ext cx="8858312" cy="5148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895"/>
                <a:gridCol w="1598006"/>
                <a:gridCol w="3288411"/>
              </a:tblGrid>
              <a:tr h="395300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Attività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Finalità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Soggetto/Modalità</a:t>
                      </a:r>
                      <a:endParaRPr lang="it-IT" sz="2000" dirty="0"/>
                    </a:p>
                  </a:txBody>
                  <a:tcPr/>
                </a:tc>
              </a:tr>
              <a:tr h="1003455">
                <a:tc>
                  <a:txBody>
                    <a:bodyPr/>
                    <a:lstStyle/>
                    <a:p>
                      <a:r>
                        <a:rPr kumimoji="0" lang="en-GB" sz="20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Innovative activities and services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GB" sz="1400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Mulgan</a:t>
                      </a:r>
                      <a:r>
                        <a:rPr kumimoji="0" lang="en-GB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al.,</a:t>
                      </a:r>
                      <a:r>
                        <a:rPr kumimoji="0" lang="en-GB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Oxford Business School</a:t>
                      </a:r>
                      <a:r>
                        <a:rPr kumimoji="0" lang="en-GB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9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 need</a:t>
                      </a:r>
                      <a:endParaRPr lang="en-GB" sz="19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Organizations whose primary purposes are social</a:t>
                      </a:r>
                      <a:endParaRPr lang="en-GB" sz="1900" noProof="0" dirty="0"/>
                    </a:p>
                  </a:txBody>
                  <a:tcPr/>
                </a:tc>
              </a:tr>
              <a:tr h="1053478">
                <a:tc>
                  <a:txBody>
                    <a:bodyPr/>
                    <a:lstStyle/>
                    <a:p>
                      <a:r>
                        <a:rPr kumimoji="0" lang="en-GB" sz="20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ideas (products, services and models)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(Murray et al., </a:t>
                      </a:r>
                      <a:r>
                        <a:rPr kumimoji="0" lang="en-GB" sz="1400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Nesta</a:t>
                      </a:r>
                      <a:r>
                        <a:rPr kumimoji="0" lang="en-GB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The Young Foundation,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2010)</a:t>
                      </a:r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noProof="0" dirty="0" smtClean="0"/>
                        <a:t>Social</a:t>
                      </a:r>
                      <a:r>
                        <a:rPr lang="en-GB" sz="1900" baseline="0" noProof="0" dirty="0" smtClean="0"/>
                        <a:t> </a:t>
                      </a:r>
                      <a:r>
                        <a:rPr kumimoji="0" lang="en-GB" sz="19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need</a:t>
                      </a:r>
                      <a:endParaRPr lang="en-GB" sz="19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9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social relationships or collaborations</a:t>
                      </a:r>
                      <a:endParaRPr lang="en-GB" sz="1900" noProof="0" dirty="0"/>
                    </a:p>
                  </a:txBody>
                  <a:tcPr/>
                </a:tc>
              </a:tr>
              <a:tr h="157974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Identifying and delivering new services, implementing </a:t>
                      </a:r>
                      <a:r>
                        <a:rPr lang="en-US" sz="2000" dirty="0" smtClean="0"/>
                        <a:t>new </a:t>
                      </a:r>
                      <a:r>
                        <a:rPr lang="en-US" sz="2000" dirty="0" err="1" smtClean="0"/>
                        <a:t>labour</a:t>
                      </a:r>
                      <a:r>
                        <a:rPr lang="en-US" sz="2000" dirty="0" smtClean="0"/>
                        <a:t> market integration processes, new competencies, new jobs, and new forms of participation </a:t>
                      </a:r>
                      <a:r>
                        <a:rPr lang="en-US" sz="1400" dirty="0" smtClean="0"/>
                        <a:t>(OECD, 2010)</a:t>
                      </a:r>
                      <a:endParaRPr kumimoji="0" lang="en-GB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Social problems</a:t>
                      </a:r>
                      <a:endParaRPr lang="en-GB" sz="19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noProof="0" dirty="0" smtClean="0"/>
                        <a:t>-</a:t>
                      </a:r>
                      <a:endParaRPr lang="en-GB" sz="1900" noProof="0" dirty="0"/>
                    </a:p>
                  </a:txBody>
                  <a:tcPr/>
                </a:tc>
              </a:tr>
              <a:tr h="91223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Development and implementation of new ideas (products, services and models) </a:t>
                      </a: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Nesta</a:t>
                      </a:r>
                      <a:r>
                        <a:rPr lang="en-US" sz="1400" dirty="0" smtClean="0"/>
                        <a:t>, 2014)</a:t>
                      </a:r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noProof="0" dirty="0" smtClean="0"/>
                        <a:t>Social</a:t>
                      </a:r>
                      <a:r>
                        <a:rPr lang="en-GB" sz="1900" baseline="0" noProof="0" dirty="0" smtClean="0"/>
                        <a:t> </a:t>
                      </a:r>
                      <a:r>
                        <a:rPr kumimoji="0" lang="en-GB" sz="19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needs</a:t>
                      </a:r>
                      <a:endParaRPr lang="en-GB" sz="19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Individuals, groups and associations, the non-profit sector, the market and the state</a:t>
                      </a:r>
                      <a:endParaRPr lang="en-GB" sz="19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e 4"/>
          <p:cNvSpPr/>
          <p:nvPr/>
        </p:nvSpPr>
        <p:spPr>
          <a:xfrm>
            <a:off x="5429256" y="5500702"/>
            <a:ext cx="3684764" cy="13273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28600"/>
            <a:ext cx="8153400" cy="990600"/>
          </a:xfrm>
          <a:noFill/>
        </p:spPr>
        <p:txBody>
          <a:bodyPr>
            <a:normAutofit/>
          </a:bodyPr>
          <a:lstStyle/>
          <a:p>
            <a:r>
              <a:rPr lang="it-IT" b="1" dirty="0" smtClean="0"/>
              <a:t>L’emergere di posizioni critiche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L’innovazione sociale,  nell’approccio della scuola britannica, si presenta come (</a:t>
            </a:r>
            <a:r>
              <a:rPr lang="it-IT" dirty="0" err="1" smtClean="0"/>
              <a:t>Busacca</a:t>
            </a:r>
            <a:r>
              <a:rPr lang="it-IT" dirty="0" smtClean="0"/>
              <a:t>, 2013):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A-storica</a:t>
            </a:r>
            <a:endParaRPr lang="it-IT" dirty="0" smtClean="0"/>
          </a:p>
          <a:p>
            <a:pPr lvl="1"/>
            <a:r>
              <a:rPr lang="it-IT" dirty="0" smtClean="0"/>
              <a:t>A-critica</a:t>
            </a:r>
            <a:endParaRPr lang="it-IT" dirty="0" smtClean="0"/>
          </a:p>
          <a:p>
            <a:pPr lvl="1"/>
            <a:r>
              <a:rPr lang="it-IT" dirty="0" err="1" smtClean="0"/>
              <a:t>Tecnocentrica</a:t>
            </a:r>
            <a:endParaRPr lang="it-IT" dirty="0" smtClean="0"/>
          </a:p>
          <a:p>
            <a:pPr lvl="1"/>
            <a:r>
              <a:rPr lang="it-IT" dirty="0" smtClean="0"/>
              <a:t>Focalizzata sui </a:t>
            </a:r>
            <a:r>
              <a:rPr lang="it-IT" dirty="0" smtClean="0"/>
              <a:t>processi</a:t>
            </a:r>
            <a:endParaRPr lang="it-IT" dirty="0" smtClean="0"/>
          </a:p>
          <a:p>
            <a:pPr lvl="1"/>
            <a:r>
              <a:rPr lang="it-IT" dirty="0" smtClean="0"/>
              <a:t>Un </a:t>
            </a:r>
            <a:r>
              <a:rPr lang="it-IT" dirty="0" smtClean="0"/>
              <a:t>brand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00034" y="228600"/>
            <a:ext cx="8153400" cy="990600"/>
          </a:xfrm>
        </p:spPr>
        <p:txBody>
          <a:bodyPr/>
          <a:lstStyle/>
          <a:p>
            <a:r>
              <a:rPr lang="it-IT" b="1" dirty="0" smtClean="0"/>
              <a:t>La riflessione attuale!</a:t>
            </a:r>
            <a:endParaRPr lang="it-IT" b="1" dirty="0"/>
          </a:p>
        </p:txBody>
      </p:sp>
      <p:pic>
        <p:nvPicPr>
          <p:cNvPr id="30" name="Picture -9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388" y="1677815"/>
            <a:ext cx="8939216" cy="502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1096</TotalTime>
  <Words>1386</Words>
  <Application>Microsoft Office PowerPoint</Application>
  <PresentationFormat>Presentazione su schermo (4:3)</PresentationFormat>
  <Paragraphs>447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Luna</vt:lpstr>
      <vt:lpstr>Innovazione sociale e nuove traiettorie di sviluppo locale</vt:lpstr>
      <vt:lpstr>Agenda</vt:lpstr>
      <vt:lpstr>1.  Il “quasi-concept”   di innovazione sociale</vt:lpstr>
      <vt:lpstr>Un contesto di “discreta ambiguità”</vt:lpstr>
      <vt:lpstr>I riflessi in ambito nazionale</vt:lpstr>
      <vt:lpstr>La definizione della Commissione Europea</vt:lpstr>
      <vt:lpstr>Considerando altre definizioni</vt:lpstr>
      <vt:lpstr>L’emergere di posizioni critiche</vt:lpstr>
      <vt:lpstr>La riflessione attuale!</vt:lpstr>
      <vt:lpstr>Una “provocazione” di management</vt:lpstr>
      <vt:lpstr>Un possibile punto di arrivo e di (ri)partenza</vt:lpstr>
      <vt:lpstr>2. Quali relazioni tra impresa sociale, innovazione sociale e sviluppo locale</vt:lpstr>
      <vt:lpstr>Gli approcci consolidati</vt:lpstr>
      <vt:lpstr>Impresa sociale e sviluppo locale</vt:lpstr>
      <vt:lpstr>Quale vantaggio competitivo</vt:lpstr>
      <vt:lpstr>3.  Un focus sulla cooperazione  sociale in Umbria</vt:lpstr>
      <vt:lpstr>La variazione degli addetti nel periodo 2001-2011</vt:lpstr>
      <vt:lpstr>L’incidenza della cooperazione sociale nel 2011 (addetti)</vt:lpstr>
      <vt:lpstr>La specializzazione settoriale nel 2011 (unità attive)</vt:lpstr>
      <vt:lpstr>I rapporti di collaborazione delle cooperative sociali</vt:lpstr>
      <vt:lpstr>L’andamento delle relazioni delle cooperative sociali</vt:lpstr>
      <vt:lpstr>I percorsi di innovazione intrapresi</vt:lpstr>
      <vt:lpstr>I percorsi di innovazione che si intendono intraprendere</vt:lpstr>
      <vt:lpstr>4.  Alcune possibili implicazioni</vt:lpstr>
      <vt:lpstr>Alcune possibili implicazioni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Innovazione sociale e nuove traiettorie di sviluppo locale</dc:title>
  <dc:creator>User</dc:creator>
  <cp:lastModifiedBy>User</cp:lastModifiedBy>
  <cp:revision>116</cp:revision>
  <dcterms:created xsi:type="dcterms:W3CDTF">2014-03-03T21:18:49Z</dcterms:created>
  <dcterms:modified xsi:type="dcterms:W3CDTF">2014-03-06T02:09:46Z</dcterms:modified>
</cp:coreProperties>
</file>